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6"/>
  </p:notesMasterIdLst>
  <p:sldIdLst>
    <p:sldId id="257" r:id="rId2"/>
    <p:sldId id="273" r:id="rId3"/>
    <p:sldId id="285" r:id="rId4"/>
    <p:sldId id="286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43A3A"/>
    <a:srgbClr val="FBB3B3"/>
    <a:srgbClr val="660033"/>
    <a:srgbClr val="0099FF"/>
    <a:srgbClr val="CC0000"/>
    <a:srgbClr val="BB0505"/>
    <a:srgbClr val="800000"/>
    <a:srgbClr val="DC8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718" autoAdjust="0"/>
  </p:normalViewPr>
  <p:slideViewPr>
    <p:cSldViewPr snapToGrid="0">
      <p:cViewPr varScale="1">
        <p:scale>
          <a:sx n="110" d="100"/>
          <a:sy n="110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9E194-2952-4C2D-85F4-CC992689CA68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46FBE-E34D-4F7A-B983-645A866C8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39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46FBE-E34D-4F7A-B983-645A866C826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2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0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2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00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28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38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9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46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74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97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FD8-B1E1-4A9E-A153-CB80A6A6F1C5}" type="datetimeFigureOut">
              <a:rPr lang="ko-KR" altLang="en-US" smtClean="0"/>
              <a:pPr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0F4E-8465-4D23-A40A-A44D0C73E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78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528"/>
            <a:ext cx="9144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8" name="이등변 삼각형 7"/>
          <p:cNvSpPr/>
          <p:nvPr userDrawn="1"/>
        </p:nvSpPr>
        <p:spPr>
          <a:xfrm>
            <a:off x="28576" y="6524625"/>
            <a:ext cx="1868844" cy="342900"/>
          </a:xfrm>
          <a:prstGeom prst="triangle">
            <a:avLst>
              <a:gd name="adj" fmla="val 4506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9" name="자유형 8"/>
          <p:cNvSpPr/>
          <p:nvPr userDrawn="1"/>
        </p:nvSpPr>
        <p:spPr>
          <a:xfrm flipV="1">
            <a:off x="7378619" y="9525"/>
            <a:ext cx="1631880" cy="641352"/>
          </a:xfrm>
          <a:custGeom>
            <a:avLst/>
            <a:gdLst>
              <a:gd name="connsiteX0" fmla="*/ 0 w 1630182"/>
              <a:gd name="connsiteY0" fmla="*/ 641352 h 641352"/>
              <a:gd name="connsiteX1" fmla="*/ 1630182 w 1630182"/>
              <a:gd name="connsiteY1" fmla="*/ 641352 h 641352"/>
              <a:gd name="connsiteX2" fmla="*/ 815091 w 1630182"/>
              <a:gd name="connsiteY2" fmla="*/ 0 h 641352"/>
              <a:gd name="connsiteX3" fmla="*/ 281840 w 1630182"/>
              <a:gd name="connsiteY3" fmla="*/ 419587 h 641352"/>
              <a:gd name="connsiteX4" fmla="*/ 645734 w 1630182"/>
              <a:gd name="connsiteY4" fmla="*/ 635516 h 641352"/>
              <a:gd name="connsiteX5" fmla="*/ 645733 w 1630182"/>
              <a:gd name="connsiteY5" fmla="*/ 635516 h 641352"/>
              <a:gd name="connsiteX6" fmla="*/ 645734 w 1630182"/>
              <a:gd name="connsiteY6" fmla="*/ 635517 h 641352"/>
              <a:gd name="connsiteX7" fmla="*/ 7416 w 1630182"/>
              <a:gd name="connsiteY7" fmla="*/ 635517 h 641352"/>
              <a:gd name="connsiteX8" fmla="*/ 0 w 1630182"/>
              <a:gd name="connsiteY8" fmla="*/ 641352 h 64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182" h="641352">
                <a:moveTo>
                  <a:pt x="0" y="641352"/>
                </a:moveTo>
                <a:lnTo>
                  <a:pt x="1630182" y="641352"/>
                </a:lnTo>
                <a:lnTo>
                  <a:pt x="815091" y="0"/>
                </a:lnTo>
                <a:lnTo>
                  <a:pt x="281840" y="419587"/>
                </a:lnTo>
                <a:lnTo>
                  <a:pt x="645734" y="635516"/>
                </a:lnTo>
                <a:lnTo>
                  <a:pt x="645733" y="635516"/>
                </a:lnTo>
                <a:lnTo>
                  <a:pt x="645734" y="635517"/>
                </a:lnTo>
                <a:lnTo>
                  <a:pt x="7416" y="635517"/>
                </a:lnTo>
                <a:lnTo>
                  <a:pt x="0" y="641352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10" name="자유형 9"/>
          <p:cNvSpPr/>
          <p:nvPr userDrawn="1"/>
        </p:nvSpPr>
        <p:spPr>
          <a:xfrm flipV="1">
            <a:off x="6566386" y="15362"/>
            <a:ext cx="1094368" cy="432317"/>
          </a:xfrm>
          <a:custGeom>
            <a:avLst/>
            <a:gdLst>
              <a:gd name="connsiteX0" fmla="*/ 0 w 1093229"/>
              <a:gd name="connsiteY0" fmla="*/ 432317 h 432317"/>
              <a:gd name="connsiteX1" fmla="*/ 818805 w 1093229"/>
              <a:gd name="connsiteY1" fmla="*/ 432317 h 432317"/>
              <a:gd name="connsiteX2" fmla="*/ 1093228 w 1093229"/>
              <a:gd name="connsiteY2" fmla="*/ 216388 h 432317"/>
              <a:gd name="connsiteX3" fmla="*/ 1093229 w 1093229"/>
              <a:gd name="connsiteY3" fmla="*/ 216388 h 432317"/>
              <a:gd name="connsiteX4" fmla="*/ 1093229 w 1093229"/>
              <a:gd name="connsiteY4" fmla="*/ 216388 h 432317"/>
              <a:gd name="connsiteX5" fmla="*/ 728562 w 1093229"/>
              <a:gd name="connsiteY5" fmla="*/ 0 h 432317"/>
              <a:gd name="connsiteX6" fmla="*/ 0 w 1093229"/>
              <a:gd name="connsiteY6" fmla="*/ 432317 h 4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29" h="432317">
                <a:moveTo>
                  <a:pt x="0" y="432317"/>
                </a:moveTo>
                <a:lnTo>
                  <a:pt x="818805" y="432317"/>
                </a:lnTo>
                <a:lnTo>
                  <a:pt x="1093228" y="216388"/>
                </a:lnTo>
                <a:lnTo>
                  <a:pt x="1093229" y="216388"/>
                </a:lnTo>
                <a:lnTo>
                  <a:pt x="1093229" y="216388"/>
                </a:lnTo>
                <a:lnTo>
                  <a:pt x="728562" y="0"/>
                </a:lnTo>
                <a:lnTo>
                  <a:pt x="0" y="4323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355970" y="682631"/>
            <a:ext cx="6210416" cy="0"/>
          </a:xfrm>
          <a:prstGeom prst="line">
            <a:avLst/>
          </a:prstGeom>
          <a:ln w="3492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각 삼각형 11"/>
          <p:cNvSpPr/>
          <p:nvPr userDrawn="1"/>
        </p:nvSpPr>
        <p:spPr>
          <a:xfrm flipH="1">
            <a:off x="4750988" y="2850570"/>
            <a:ext cx="4364436" cy="3978855"/>
          </a:xfrm>
          <a:prstGeom prst="rtTriangle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cxnSp>
        <p:nvCxnSpPr>
          <p:cNvPr id="13" name="직선 연결선 12"/>
          <p:cNvCxnSpPr>
            <a:stCxn id="14" idx="3"/>
          </p:cNvCxnSpPr>
          <p:nvPr userDrawn="1"/>
        </p:nvCxnSpPr>
        <p:spPr>
          <a:xfrm flipH="1">
            <a:off x="1790700" y="3429000"/>
            <a:ext cx="7353300" cy="3429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664" r:id="rId13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502" y="106220"/>
            <a:ext cx="91386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5" name="이등변 삼각형 4"/>
          <p:cNvSpPr/>
          <p:nvPr/>
        </p:nvSpPr>
        <p:spPr>
          <a:xfrm flipV="1">
            <a:off x="322683" y="934"/>
            <a:ext cx="2449915" cy="3378567"/>
          </a:xfrm>
          <a:prstGeom prst="triangle">
            <a:avLst>
              <a:gd name="adj" fmla="val 11830"/>
            </a:avLst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6" name="자유형 5"/>
          <p:cNvSpPr/>
          <p:nvPr/>
        </p:nvSpPr>
        <p:spPr>
          <a:xfrm flipV="1">
            <a:off x="2803" y="934"/>
            <a:ext cx="2125475" cy="3359715"/>
          </a:xfrm>
          <a:custGeom>
            <a:avLst/>
            <a:gdLst>
              <a:gd name="connsiteX0" fmla="*/ 0 w 2565400"/>
              <a:gd name="connsiteY0" fmla="*/ 3165509 h 3165509"/>
              <a:gd name="connsiteX1" fmla="*/ 2565400 w 2565400"/>
              <a:gd name="connsiteY1" fmla="*/ 3165509 h 3165509"/>
              <a:gd name="connsiteX2" fmla="*/ 771760 w 2565400"/>
              <a:gd name="connsiteY2" fmla="*/ 0 h 3165509"/>
              <a:gd name="connsiteX3" fmla="*/ 0 w 2565400"/>
              <a:gd name="connsiteY3" fmla="*/ 465287 h 3165509"/>
              <a:gd name="connsiteX4" fmla="*/ 0 w 2565400"/>
              <a:gd name="connsiteY4" fmla="*/ 3165509 h 316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3165509">
                <a:moveTo>
                  <a:pt x="0" y="3165509"/>
                </a:moveTo>
                <a:lnTo>
                  <a:pt x="2565400" y="3165509"/>
                </a:lnTo>
                <a:lnTo>
                  <a:pt x="771760" y="0"/>
                </a:lnTo>
                <a:lnTo>
                  <a:pt x="0" y="465287"/>
                </a:lnTo>
                <a:lnTo>
                  <a:pt x="0" y="31655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7" name="자유형 6"/>
          <p:cNvSpPr/>
          <p:nvPr/>
        </p:nvSpPr>
        <p:spPr>
          <a:xfrm flipV="1">
            <a:off x="2803" y="3378608"/>
            <a:ext cx="5766139" cy="3479392"/>
          </a:xfrm>
          <a:custGeom>
            <a:avLst/>
            <a:gdLst>
              <a:gd name="connsiteX0" fmla="*/ 771760 w 6959600"/>
              <a:gd name="connsiteY0" fmla="*/ 3730591 h 3730591"/>
              <a:gd name="connsiteX1" fmla="*/ 6959600 w 6959600"/>
              <a:gd name="connsiteY1" fmla="*/ 0 h 3730591"/>
              <a:gd name="connsiteX2" fmla="*/ 0 w 6959600"/>
              <a:gd name="connsiteY2" fmla="*/ 0 h 3730591"/>
              <a:gd name="connsiteX3" fmla="*/ 0 w 6959600"/>
              <a:gd name="connsiteY3" fmla="*/ 2368550 h 3730591"/>
              <a:gd name="connsiteX4" fmla="*/ 771760 w 6959600"/>
              <a:gd name="connsiteY4" fmla="*/ 3730591 h 37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9600" h="3730591">
                <a:moveTo>
                  <a:pt x="771760" y="3730591"/>
                </a:moveTo>
                <a:lnTo>
                  <a:pt x="6959600" y="0"/>
                </a:lnTo>
                <a:lnTo>
                  <a:pt x="0" y="0"/>
                </a:lnTo>
                <a:lnTo>
                  <a:pt x="0" y="2368550"/>
                </a:lnTo>
                <a:lnTo>
                  <a:pt x="771760" y="373059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801" y="2158476"/>
            <a:ext cx="5301700" cy="4680632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-9525" y="0"/>
            <a:ext cx="3306302" cy="419243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803" y="3299711"/>
            <a:ext cx="6114819" cy="3539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endCxn id="6" idx="2"/>
          </p:cNvCxnSpPr>
          <p:nvPr/>
        </p:nvCxnSpPr>
        <p:spPr>
          <a:xfrm flipH="1">
            <a:off x="642218" y="19826"/>
            <a:ext cx="1104631" cy="33408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9605" y="2068605"/>
            <a:ext cx="67765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00" b="1" i="1" spc="-8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</a:rPr>
              <a:t>SA-3000P</a:t>
            </a:r>
            <a:endParaRPr lang="en-US" altLang="ko-KR" sz="3700" b="1" i="1" spc="-8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r>
              <a:rPr lang="en-US" altLang="ko-KR" sz="3700" b="1" i="1" u="sng" spc="-8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</a:rPr>
              <a:t>Result Reading Guide</a:t>
            </a:r>
            <a:endParaRPr lang="ko-KR" altLang="en-US" sz="3700" b="1" i="1" u="sng" spc="-8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17" y="6401430"/>
            <a:ext cx="1138964" cy="2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5" y="742322"/>
            <a:ext cx="4254835" cy="6021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3083" y="294075"/>
            <a:ext cx="6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Autonomic Balance Report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 rot="561457">
            <a:off x="4435338" y="2318350"/>
            <a:ext cx="537161" cy="413139"/>
          </a:xfrm>
          <a:prstGeom prst="rightArrow">
            <a:avLst/>
          </a:prstGeom>
          <a:solidFill>
            <a:srgbClr val="F43A3A"/>
          </a:solidFill>
          <a:ln>
            <a:solidFill>
              <a:srgbClr val="C0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20720" y="2769130"/>
            <a:ext cx="47320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>
                <a:solidFill>
                  <a:srgbClr val="231F20"/>
                </a:solidFill>
              </a:rPr>
              <a:t>HEART RATE VARIABILITY (HRV):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Measures the degree of fluctuation in the length of intervals between </a:t>
            </a:r>
            <a:r>
              <a:rPr lang="en-US" altLang="ko-KR" sz="1000" dirty="0" smtClean="0">
                <a:solidFill>
                  <a:srgbClr val="231F20"/>
                </a:solidFill>
              </a:rPr>
              <a:t>heart beats</a:t>
            </a:r>
            <a:r>
              <a:rPr lang="en-US" altLang="ko-KR" sz="1000" dirty="0">
                <a:solidFill>
                  <a:srgbClr val="231F20"/>
                </a:solidFill>
              </a:rPr>
              <a:t>. For healthy people, HRV a fluctuation in heart rates, while </a:t>
            </a:r>
            <a:r>
              <a:rPr lang="en-US" altLang="ko-KR" sz="1000" dirty="0" smtClean="0">
                <a:solidFill>
                  <a:srgbClr val="231F20"/>
                </a:solidFill>
              </a:rPr>
              <a:t>unhealthy people </a:t>
            </a:r>
            <a:r>
              <a:rPr lang="en-US" altLang="ko-KR" sz="1000" dirty="0">
                <a:solidFill>
                  <a:srgbClr val="231F20"/>
                </a:solidFill>
              </a:rPr>
              <a:t>have a simple and consistent heart rate.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HRV measures the adaptability of the cardiovascular system </a:t>
            </a:r>
            <a:r>
              <a:rPr lang="en-US" altLang="ko-KR" sz="1000" dirty="0" smtClean="0">
                <a:solidFill>
                  <a:srgbClr val="231F20"/>
                </a:solidFill>
              </a:rPr>
              <a:t>and autonomic</a:t>
            </a:r>
            <a:endParaRPr lang="en-US" altLang="ko-KR" sz="1000" dirty="0">
              <a:solidFill>
                <a:srgbClr val="231F20"/>
              </a:solidFill>
            </a:endParaRPr>
          </a:p>
          <a:p>
            <a:r>
              <a:rPr lang="en-US" altLang="ko-KR" sz="1000" dirty="0">
                <a:solidFill>
                  <a:srgbClr val="231F20"/>
                </a:solidFill>
              </a:rPr>
              <a:t>nervous system, which is composed of the sympathetic nervous system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(SNS) and parasympathetic nervous system (PNS). Your SNS plays the role </a:t>
            </a:r>
            <a:r>
              <a:rPr lang="en-US" altLang="ko-KR" sz="1000" dirty="0" smtClean="0">
                <a:solidFill>
                  <a:srgbClr val="231F20"/>
                </a:solidFill>
              </a:rPr>
              <a:t>of the </a:t>
            </a:r>
            <a:r>
              <a:rPr lang="en-US" altLang="ko-KR" sz="1000" dirty="0">
                <a:solidFill>
                  <a:srgbClr val="231F20"/>
                </a:solidFill>
              </a:rPr>
              <a:t>accelerator, also known as flight or fight. Your PNS functions as the </a:t>
            </a:r>
            <a:r>
              <a:rPr lang="en-US" altLang="ko-KR" sz="1000" dirty="0" smtClean="0">
                <a:solidFill>
                  <a:srgbClr val="231F20"/>
                </a:solidFill>
              </a:rPr>
              <a:t>brake, also </a:t>
            </a:r>
            <a:r>
              <a:rPr lang="en-US" altLang="ko-KR" sz="1000" dirty="0">
                <a:solidFill>
                  <a:srgbClr val="231F20"/>
                </a:solidFill>
              </a:rPr>
              <a:t>known as rest and repair. A healthy person has a balanced </a:t>
            </a:r>
            <a:r>
              <a:rPr lang="en-US" altLang="ko-KR" sz="1000" dirty="0" smtClean="0">
                <a:solidFill>
                  <a:srgbClr val="231F20"/>
                </a:solidFill>
              </a:rPr>
              <a:t>autonomic nervous </a:t>
            </a:r>
            <a:r>
              <a:rPr lang="en-US" altLang="ko-KR" sz="1000" dirty="0">
                <a:solidFill>
                  <a:srgbClr val="231F20"/>
                </a:solidFill>
              </a:rPr>
              <a:t>system.</a:t>
            </a:r>
            <a:endParaRPr lang="ko-KR" altLang="en-US" sz="1000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226769" y="1349826"/>
            <a:ext cx="4205732" cy="1302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955070" y="2387198"/>
            <a:ext cx="1902930" cy="6608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6872448" y="2383080"/>
            <a:ext cx="1881027" cy="655396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-21146" y="4517518"/>
            <a:ext cx="4805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FREQUENCY DOMAIN ANALYSIS</a:t>
            </a:r>
            <a:r>
              <a:rPr lang="en-US" altLang="ko-KR" sz="1100" b="1" dirty="0" smtClean="0"/>
              <a:t>:</a:t>
            </a:r>
          </a:p>
          <a:p>
            <a:endParaRPr lang="en-US" altLang="ko-KR" sz="1000" dirty="0" smtClean="0"/>
          </a:p>
          <a:p>
            <a:r>
              <a:rPr lang="en-US" altLang="ko-KR" sz="1000" b="1" dirty="0"/>
              <a:t>TP: </a:t>
            </a:r>
            <a:r>
              <a:rPr lang="en-US" altLang="ko-KR" sz="1000" dirty="0"/>
              <a:t>Total Power, combination</a:t>
            </a:r>
          </a:p>
          <a:p>
            <a:r>
              <a:rPr lang="en-US" altLang="ko-KR" sz="1000" dirty="0" smtClean="0"/>
              <a:t>     of </a:t>
            </a:r>
            <a:r>
              <a:rPr lang="en-US" altLang="ko-KR" sz="1000" dirty="0"/>
              <a:t>the 3 frequencies</a:t>
            </a:r>
          </a:p>
          <a:p>
            <a:r>
              <a:rPr lang="en-US" altLang="ko-KR" sz="1000" b="1" dirty="0"/>
              <a:t>VLF: </a:t>
            </a:r>
            <a:r>
              <a:rPr lang="en-US" altLang="ko-KR" sz="1000" dirty="0"/>
              <a:t>Very Low Frequency</a:t>
            </a:r>
          </a:p>
          <a:p>
            <a:r>
              <a:rPr lang="en-US" altLang="ko-KR" sz="1000" b="1" dirty="0"/>
              <a:t>LF: </a:t>
            </a:r>
            <a:r>
              <a:rPr lang="en-US" altLang="ko-KR" sz="1000" dirty="0"/>
              <a:t>Low Frequency</a:t>
            </a:r>
          </a:p>
          <a:p>
            <a:r>
              <a:rPr lang="en-US" altLang="ko-KR" sz="1000" b="1" dirty="0"/>
              <a:t>HF: </a:t>
            </a:r>
            <a:r>
              <a:rPr lang="en-US" altLang="ko-KR" sz="1000" dirty="0"/>
              <a:t>High </a:t>
            </a:r>
            <a:r>
              <a:rPr lang="en-US" altLang="ko-KR" sz="1000" dirty="0" smtClean="0"/>
              <a:t>Frequency</a:t>
            </a:r>
          </a:p>
          <a:p>
            <a:endParaRPr lang="en-US" altLang="ko-KR" sz="1000" dirty="0"/>
          </a:p>
          <a:p>
            <a:r>
              <a:rPr lang="en-US" altLang="ko-KR" sz="1000" b="1" dirty="0"/>
              <a:t>Reduction of TP</a:t>
            </a:r>
            <a:r>
              <a:rPr lang="en-US" altLang="ko-KR" sz="1000" b="1" u="sng" dirty="0"/>
              <a:t>: </a:t>
            </a:r>
            <a:r>
              <a:rPr lang="en-US" altLang="ko-KR" sz="1000" b="1" u="sng" dirty="0">
                <a:solidFill>
                  <a:srgbClr val="FF0000"/>
                </a:solidFill>
              </a:rPr>
              <a:t>Decreased ANS function</a:t>
            </a:r>
            <a:r>
              <a:rPr lang="en-US" altLang="ko-KR" sz="1000" dirty="0"/>
              <a:t>, decrease in regulatory</a:t>
            </a:r>
          </a:p>
          <a:p>
            <a:r>
              <a:rPr lang="en-US" altLang="ko-KR" sz="1000" dirty="0"/>
              <a:t>competence and a decrease in the ability to cope with environmental change.</a:t>
            </a:r>
          </a:p>
          <a:p>
            <a:r>
              <a:rPr lang="en-US" altLang="ko-KR" sz="1000" b="1" dirty="0"/>
              <a:t>Reduction of VLF: </a:t>
            </a:r>
            <a:r>
              <a:rPr lang="en-US" altLang="ko-KR" sz="1000" dirty="0"/>
              <a:t>Decrease in the bodies ability to regulate body</a:t>
            </a:r>
          </a:p>
          <a:p>
            <a:r>
              <a:rPr lang="en-US" altLang="ko-KR" sz="1000" dirty="0"/>
              <a:t>temperature and hormone levels.</a:t>
            </a:r>
          </a:p>
          <a:p>
            <a:r>
              <a:rPr lang="en-US" altLang="ko-KR" sz="1000" b="1" dirty="0"/>
              <a:t>Reduction of LF: </a:t>
            </a:r>
            <a:r>
              <a:rPr lang="en-US" altLang="ko-KR" sz="1000" dirty="0"/>
              <a:t>Loss of energy, fatigue, </a:t>
            </a:r>
            <a:r>
              <a:rPr lang="en-US" altLang="ko-KR" sz="1000" dirty="0" smtClean="0"/>
              <a:t>insufficient </a:t>
            </a:r>
            <a:r>
              <a:rPr lang="en-US" altLang="ko-KR" sz="1000" dirty="0"/>
              <a:t>sleep and lethargy.</a:t>
            </a:r>
          </a:p>
          <a:p>
            <a:r>
              <a:rPr lang="en-US" altLang="ko-KR" sz="1000" b="1" dirty="0"/>
              <a:t>Reduction of HF: </a:t>
            </a:r>
            <a:r>
              <a:rPr lang="en-US" altLang="ko-KR" sz="1000" dirty="0"/>
              <a:t>Chronic stress, aging, reduced electrical stability of the heart.</a:t>
            </a:r>
            <a:endParaRPr lang="ko-KR" altLang="en-US" sz="1000" dirty="0"/>
          </a:p>
        </p:txBody>
      </p:sp>
      <p:pic>
        <p:nvPicPr>
          <p:cNvPr id="32" name="Picture 4" descr="정상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44" y="4969162"/>
            <a:ext cx="1036480" cy="829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이상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31" y="4969705"/>
            <a:ext cx="1103889" cy="835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50926" y="4725481"/>
            <a:ext cx="104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  <a:endParaRPr lang="ko-KR" altLang="en-US" sz="1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14382" y="4734199"/>
            <a:ext cx="104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Unhealthy</a:t>
            </a:r>
            <a:endParaRPr lang="ko-KR" altLang="en-US" sz="1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056829" y="5142341"/>
            <a:ext cx="1143946" cy="1010809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950456" y="3122272"/>
            <a:ext cx="2941225" cy="101183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26769" y="1428969"/>
            <a:ext cx="42792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TIME DOMAIN ANALYSIS</a:t>
            </a:r>
          </a:p>
          <a:p>
            <a:r>
              <a:rPr lang="en-US" altLang="ko-KR" sz="1000" b="1" dirty="0" smtClean="0"/>
              <a:t>SDNN: </a:t>
            </a:r>
            <a:r>
              <a:rPr lang="en-US" altLang="ko-KR" sz="1000" dirty="0" smtClean="0">
                <a:ea typeface="휴먼엑스포" panose="02030504000101010101" pitchFamily="18" charset="-127"/>
              </a:rPr>
              <a:t>Representative </a:t>
            </a:r>
            <a:r>
              <a:rPr lang="en-US" altLang="ko-KR" sz="1000" dirty="0">
                <a:ea typeface="휴먼엑스포" panose="02030504000101010101" pitchFamily="18" charset="-127"/>
              </a:rPr>
              <a:t>parameter to indicate HRV </a:t>
            </a:r>
            <a:r>
              <a:rPr lang="en-US" altLang="ko-KR" sz="1000" dirty="0" smtClean="0">
                <a:ea typeface="휴먼엑스포" panose="02030504000101010101" pitchFamily="18" charset="-127"/>
              </a:rPr>
              <a:t>degree. </a:t>
            </a:r>
            <a:r>
              <a:rPr lang="en-US" altLang="ko-KR" sz="1000" dirty="0">
                <a:ea typeface="휴먼엑스포" panose="02030504000101010101" pitchFamily="18" charset="-127"/>
              </a:rPr>
              <a:t>Decreased SDNN indicates ANS (Autonomic Nervous System) </a:t>
            </a:r>
            <a:r>
              <a:rPr lang="en-US" altLang="ko-KR" sz="1000" dirty="0" smtClean="0">
                <a:ea typeface="휴먼엑스포" panose="02030504000101010101" pitchFamily="18" charset="-127"/>
              </a:rPr>
              <a:t>dysfunction.</a:t>
            </a:r>
          </a:p>
          <a:p>
            <a:endParaRPr lang="en-US" altLang="ko-KR" sz="1000" dirty="0" smtClean="0">
              <a:ea typeface="휴먼엑스포" panose="02030504000101010101" pitchFamily="18" charset="-127"/>
            </a:endParaRPr>
          </a:p>
          <a:p>
            <a:endParaRPr lang="en-US" altLang="ko-KR" sz="1000" dirty="0">
              <a:ea typeface="휴먼엑스포" panose="0203050400010101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19049" y="2686050"/>
            <a:ext cx="4621467" cy="17638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93861"/>
              </p:ext>
            </p:extLst>
          </p:nvPr>
        </p:nvGraphicFramePr>
        <p:xfrm>
          <a:off x="333264" y="2017701"/>
          <a:ext cx="3779520" cy="525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646"/>
                <a:gridCol w="740228"/>
                <a:gridCol w="731520"/>
                <a:gridCol w="757646"/>
                <a:gridCol w="792480"/>
              </a:tblGrid>
              <a:tr h="212629">
                <a:tc>
                  <a:txBody>
                    <a:bodyPr/>
                    <a:lstStyle/>
                    <a:p>
                      <a:pPr indent="635" algn="ctr" latinLnBrk="1">
                        <a:spcAft>
                          <a:spcPts val="0"/>
                        </a:spcAft>
                      </a:pPr>
                      <a:r>
                        <a:rPr lang="en-US" altLang="ko-KR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SDNN</a:t>
                      </a:r>
                      <a:r>
                        <a:rPr lang="en-US" altLang="ko-KR" sz="900" kern="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635"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Over 50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13970"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Over 30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13970"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20~30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4445"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Below 20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</a:tr>
              <a:tr h="250972">
                <a:tc>
                  <a:txBody>
                    <a:bodyPr/>
                    <a:lstStyle/>
                    <a:p>
                      <a:pPr indent="57150" algn="ctr" latinLnBrk="1">
                        <a:spcAft>
                          <a:spcPts val="0"/>
                        </a:spcAft>
                      </a:pPr>
                      <a:r>
                        <a:rPr lang="en-US" altLang="ko-KR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57150"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Healthy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13970"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Normal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-37465"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Attention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indent="24130"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Consulting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49" name="오른쪽 화살표 48"/>
          <p:cNvSpPr/>
          <p:nvPr/>
        </p:nvSpPr>
        <p:spPr>
          <a:xfrm>
            <a:off x="4631994" y="3329238"/>
            <a:ext cx="316200" cy="447307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4776831" y="5352059"/>
            <a:ext cx="290470" cy="3915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-30958" y="4431549"/>
            <a:ext cx="4812507" cy="2359776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083" y="294075"/>
            <a:ext cx="6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Stress Report (DDR Report)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2" y="798413"/>
            <a:ext cx="4191554" cy="592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6654629" y="2037807"/>
            <a:ext cx="2341325" cy="9753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1643" y="1612783"/>
            <a:ext cx="457131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+mn-ea"/>
              </a:rPr>
              <a:t>ANS (Autonomic nervous system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endParaRPr lang="en-US" altLang="ko-KR" sz="200" b="1" dirty="0">
              <a:latin typeface="+mn-ea"/>
            </a:endParaRPr>
          </a:p>
          <a:p>
            <a:endParaRPr lang="en-US" altLang="ko-KR" sz="200" b="1" dirty="0">
              <a:latin typeface="+mn-ea"/>
            </a:endParaRPr>
          </a:p>
          <a:p>
            <a:r>
              <a:rPr lang="en-US" altLang="ko-KR" sz="1000" b="1" dirty="0" smtClean="0">
                <a:latin typeface="+mn-ea"/>
              </a:rPr>
              <a:t>ANS </a:t>
            </a:r>
            <a:r>
              <a:rPr lang="en-US" altLang="ko-KR" sz="1000" b="1" dirty="0">
                <a:latin typeface="+mn-ea"/>
              </a:rPr>
              <a:t>Activity : </a:t>
            </a:r>
            <a:r>
              <a:rPr lang="en-US" altLang="ko-KR" sz="1000" dirty="0">
                <a:latin typeface="+mn-ea"/>
              </a:rPr>
              <a:t>It’s derived from TF (Total Power) on the Frequency Domain. The result is divided into 5 level and indicates the activity of ANS function and its regulation competence.</a:t>
            </a:r>
            <a:endParaRPr lang="ko-KR" altLang="ko-KR" sz="1000" dirty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ANS Balance : </a:t>
            </a:r>
            <a:r>
              <a:rPr lang="en-US" altLang="ko-KR" sz="1000" dirty="0">
                <a:latin typeface="+mn-ea"/>
              </a:rPr>
              <a:t>It’s derived from LF / HF ratio on the frequency domain. If unbalanced ANS is sustained for a long time, increase the risk of cognitive or somatic pathology. </a:t>
            </a:r>
            <a:endParaRPr lang="ko-KR" altLang="ko-KR" sz="1000" dirty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ANS Stability : </a:t>
            </a:r>
            <a:r>
              <a:rPr lang="en-US" altLang="ko-KR" sz="1000" dirty="0">
                <a:latin typeface="+mn-ea"/>
              </a:rPr>
              <a:t>Indicates Autonomic Balance on the </a:t>
            </a:r>
            <a:r>
              <a:rPr lang="en-US" altLang="ko-KR" sz="1000" dirty="0" smtClean="0">
                <a:latin typeface="+mn-ea"/>
              </a:rPr>
              <a:t>Diagram.</a:t>
            </a:r>
            <a:endParaRPr lang="ko-KR" altLang="ko-KR" sz="10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3" y="3013166"/>
            <a:ext cx="47427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Stress </a:t>
            </a:r>
            <a:r>
              <a:rPr lang="en-US" altLang="ko-KR" sz="1100" b="1" dirty="0"/>
              <a:t>Resistance : </a:t>
            </a:r>
            <a:r>
              <a:rPr lang="en-US" altLang="ko-KR" sz="1100" dirty="0"/>
              <a:t>It</a:t>
            </a:r>
            <a:r>
              <a:rPr lang="ko-KR" altLang="ko-KR" sz="1100" dirty="0"/>
              <a:t>’</a:t>
            </a:r>
            <a:r>
              <a:rPr lang="en-US" altLang="ko-KR" sz="1100" dirty="0"/>
              <a:t>s derived from SDNN on Time Domain. The competence to maintain metabolic balance and stability against stressor or environmental </a:t>
            </a:r>
            <a:r>
              <a:rPr lang="en-US" altLang="ko-KR" sz="1100" dirty="0" smtClean="0"/>
              <a:t>changes.</a:t>
            </a:r>
            <a:endParaRPr lang="ko-KR" altLang="ko-KR" sz="1100" dirty="0"/>
          </a:p>
          <a:p>
            <a:r>
              <a:rPr lang="en-US" altLang="ko-KR" sz="1100" b="1" dirty="0" smtClean="0"/>
              <a:t>Stress Index</a:t>
            </a:r>
            <a:r>
              <a:rPr lang="en-US" altLang="ko-KR" sz="1100" b="1" dirty="0"/>
              <a:t> </a:t>
            </a:r>
            <a:r>
              <a:rPr lang="en-US" altLang="ko-KR" sz="1100" b="1" dirty="0" smtClean="0"/>
              <a:t>: </a:t>
            </a:r>
            <a:r>
              <a:rPr lang="en-US" altLang="ko-KR" sz="1100" dirty="0" smtClean="0"/>
              <a:t>It</a:t>
            </a:r>
            <a:r>
              <a:rPr lang="ko-KR" altLang="ko-KR" sz="1100" dirty="0"/>
              <a:t>’</a:t>
            </a:r>
            <a:r>
              <a:rPr lang="en-US" altLang="ko-KR" sz="1100" dirty="0"/>
              <a:t>s derived from PSI (physical stress index) on Time </a:t>
            </a:r>
            <a:r>
              <a:rPr lang="en-US" altLang="ko-KR" sz="1100" dirty="0" smtClean="0"/>
              <a:t>Domain.</a:t>
            </a:r>
            <a:endParaRPr lang="ko-KR" altLang="ko-KR" sz="1100" dirty="0"/>
          </a:p>
          <a:p>
            <a:r>
              <a:rPr lang="en-US" altLang="ko-KR" sz="1100" b="1" dirty="0" smtClean="0"/>
              <a:t>Fatigue Index</a:t>
            </a:r>
            <a:r>
              <a:rPr lang="en-US" altLang="ko-KR" sz="1100" b="1" dirty="0"/>
              <a:t> </a:t>
            </a:r>
            <a:r>
              <a:rPr lang="en-US" altLang="ko-KR" sz="1100" b="1" dirty="0" smtClean="0"/>
              <a:t>: </a:t>
            </a:r>
            <a:r>
              <a:rPr lang="en-US" altLang="ko-KR" sz="1100" dirty="0" smtClean="0"/>
              <a:t>It</a:t>
            </a:r>
            <a:r>
              <a:rPr lang="ko-KR" altLang="ko-KR" sz="1100" dirty="0"/>
              <a:t>’</a:t>
            </a:r>
            <a:r>
              <a:rPr lang="en-US" altLang="ko-KR" sz="1100" dirty="0"/>
              <a:t>s derived from overall tone of LF (SNS</a:t>
            </a:r>
            <a:r>
              <a:rPr lang="en-US" altLang="ko-KR" sz="1100" dirty="0" smtClean="0"/>
              <a:t>).</a:t>
            </a:r>
            <a:r>
              <a:rPr lang="en-US" altLang="ko-KR" sz="1100" dirty="0"/>
              <a:t> </a:t>
            </a:r>
            <a:endParaRPr lang="en-US" altLang="ko-KR" sz="1100" dirty="0" smtClean="0"/>
          </a:p>
          <a:p>
            <a:r>
              <a:rPr lang="en-US" altLang="ko-KR" sz="1100" dirty="0" smtClean="0"/>
              <a:t>Reduction of </a:t>
            </a:r>
            <a:r>
              <a:rPr lang="en-US" altLang="ko-KR" sz="1100" dirty="0"/>
              <a:t>LF(SNS) causes the </a:t>
            </a:r>
            <a:r>
              <a:rPr lang="ko-KR" altLang="ko-KR" sz="1100" dirty="0"/>
              <a:t>‘</a:t>
            </a:r>
            <a:r>
              <a:rPr lang="en-US" altLang="ko-KR" sz="1100" dirty="0"/>
              <a:t>loss of energy</a:t>
            </a:r>
            <a:r>
              <a:rPr lang="ko-KR" altLang="ko-KR" sz="1100" dirty="0"/>
              <a:t>’</a:t>
            </a:r>
            <a:r>
              <a:rPr lang="en-US" altLang="ko-KR" sz="1100" dirty="0"/>
              <a:t> and </a:t>
            </a:r>
            <a:r>
              <a:rPr lang="en-US" altLang="ko-KR" sz="1100" dirty="0" smtClean="0"/>
              <a:t>fatigue. </a:t>
            </a:r>
            <a:endParaRPr lang="ko-KR" altLang="ko-KR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1643" y="4325744"/>
            <a:ext cx="45713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Electro-Cardiac Stability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It’s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derived from overall tone of HF (PNS) on Frequency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Domain. HF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reflects the activity of parasympathetic nervous system (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Vagus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nerve) and it’s related to electro-cardiac stability.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Ectopic Beat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means abnormal beat likes arrhythmia or artifact. If ectopic beat is more than 5, re-measurement is required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6863" y="1606888"/>
            <a:ext cx="4607624" cy="1406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4671125" y="1923092"/>
            <a:ext cx="1983504" cy="497892"/>
          </a:xfrm>
          <a:prstGeom prst="rightArrow">
            <a:avLst/>
          </a:prstGeom>
          <a:solidFill>
            <a:srgbClr val="F43A3A"/>
          </a:solidFill>
          <a:ln>
            <a:solidFill>
              <a:srgbClr val="C0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018" y="3054293"/>
            <a:ext cx="4618470" cy="1230324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680114" y="3349602"/>
            <a:ext cx="1974516" cy="4978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651469" y="3093481"/>
            <a:ext cx="2344486" cy="999548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651469" y="4223658"/>
            <a:ext cx="2344485" cy="84473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6864" y="4331565"/>
            <a:ext cx="4607624" cy="10005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4666778" y="4545156"/>
            <a:ext cx="1977861" cy="41873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083" y="294075"/>
            <a:ext cx="6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APG Report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0" y="807123"/>
            <a:ext cx="4267665" cy="5933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19855" y="4756950"/>
            <a:ext cx="4728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 smtClean="0">
                <a:solidFill>
                  <a:srgbClr val="231F20"/>
                </a:solidFill>
              </a:rPr>
              <a:t>DPI(Differential </a:t>
            </a:r>
            <a:r>
              <a:rPr lang="en-US" altLang="ko-KR" sz="1000" b="1" dirty="0">
                <a:solidFill>
                  <a:srgbClr val="231F20"/>
                </a:solidFill>
              </a:rPr>
              <a:t>Pulse Wave </a:t>
            </a:r>
            <a:r>
              <a:rPr lang="en-US" altLang="ko-KR" sz="1000" b="1" dirty="0" smtClean="0">
                <a:solidFill>
                  <a:srgbClr val="231F20"/>
                </a:solidFill>
              </a:rPr>
              <a:t>Index) : </a:t>
            </a:r>
            <a:r>
              <a:rPr lang="en-US" altLang="ko-KR" sz="1000" dirty="0">
                <a:solidFill>
                  <a:srgbClr val="231F20"/>
                </a:solidFill>
              </a:rPr>
              <a:t>Represents the overall health of the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cardiovascular system. DPI is the main indicator that represents the aging </a:t>
            </a:r>
            <a:r>
              <a:rPr lang="en-US" altLang="ko-KR" sz="1000" dirty="0" smtClean="0">
                <a:solidFill>
                  <a:srgbClr val="231F20"/>
                </a:solidFill>
              </a:rPr>
              <a:t>of arteries</a:t>
            </a:r>
            <a:r>
              <a:rPr lang="en-US" altLang="ko-KR" sz="1000" dirty="0">
                <a:solidFill>
                  <a:srgbClr val="231F20"/>
                </a:solidFill>
              </a:rPr>
              <a:t>.</a:t>
            </a:r>
          </a:p>
          <a:p>
            <a:r>
              <a:rPr lang="en-US" altLang="ko-KR" sz="1000" b="1" dirty="0" smtClean="0">
                <a:solidFill>
                  <a:srgbClr val="231F20"/>
                </a:solidFill>
              </a:rPr>
              <a:t>EC(Eccentric Constriction) : </a:t>
            </a:r>
            <a:r>
              <a:rPr lang="en-US" altLang="ko-KR" sz="1000" dirty="0" smtClean="0">
                <a:solidFill>
                  <a:srgbClr val="231F20"/>
                </a:solidFill>
              </a:rPr>
              <a:t>Represents </a:t>
            </a:r>
            <a:r>
              <a:rPr lang="en-US" altLang="ko-KR" sz="1000" dirty="0">
                <a:solidFill>
                  <a:srgbClr val="231F20"/>
                </a:solidFill>
              </a:rPr>
              <a:t>the contraction power of vessels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from the left ventricle.</a:t>
            </a:r>
          </a:p>
          <a:p>
            <a:r>
              <a:rPr lang="en-US" altLang="ko-KR" sz="1000" b="1" dirty="0" smtClean="0">
                <a:solidFill>
                  <a:srgbClr val="231F20"/>
                </a:solidFill>
              </a:rPr>
              <a:t>AE(Arterial Elasticity) : </a:t>
            </a:r>
            <a:r>
              <a:rPr lang="en-US" altLang="ko-KR" sz="1000" dirty="0">
                <a:solidFill>
                  <a:srgbClr val="231F20"/>
                </a:solidFill>
              </a:rPr>
              <a:t>Analyzes the blood circulation, the vascular </a:t>
            </a:r>
            <a:r>
              <a:rPr lang="en-US" altLang="ko-KR" sz="1000" dirty="0" smtClean="0">
                <a:solidFill>
                  <a:srgbClr val="231F20"/>
                </a:solidFill>
              </a:rPr>
              <a:t>elasticity and </a:t>
            </a:r>
            <a:r>
              <a:rPr lang="en-US" altLang="ko-KR" sz="1000" dirty="0">
                <a:solidFill>
                  <a:srgbClr val="231F20"/>
                </a:solidFill>
              </a:rPr>
              <a:t>resistance of the vessels. It detects early cardiovascular disease </a:t>
            </a:r>
            <a:r>
              <a:rPr lang="en-US" altLang="ko-KR" sz="1000" dirty="0" smtClean="0">
                <a:solidFill>
                  <a:srgbClr val="231F20"/>
                </a:solidFill>
              </a:rPr>
              <a:t>like atherosclerosis </a:t>
            </a:r>
            <a:r>
              <a:rPr lang="en-US" altLang="ko-KR" sz="1000" dirty="0">
                <a:solidFill>
                  <a:srgbClr val="231F20"/>
                </a:solidFill>
              </a:rPr>
              <a:t>and peripheral circulation dysfunction.</a:t>
            </a:r>
          </a:p>
          <a:p>
            <a:r>
              <a:rPr lang="en-US" altLang="ko-KR" sz="1000" b="1" dirty="0" smtClean="0">
                <a:solidFill>
                  <a:srgbClr val="231F20"/>
                </a:solidFill>
              </a:rPr>
              <a:t>RBV(Remaining </a:t>
            </a:r>
            <a:r>
              <a:rPr lang="en-US" altLang="ko-KR" sz="1000" b="1" dirty="0">
                <a:solidFill>
                  <a:srgbClr val="231F20"/>
                </a:solidFill>
              </a:rPr>
              <a:t>Blood </a:t>
            </a:r>
            <a:r>
              <a:rPr lang="en-US" altLang="ko-KR" sz="1000" b="1" dirty="0" smtClean="0">
                <a:solidFill>
                  <a:srgbClr val="231F20"/>
                </a:solidFill>
              </a:rPr>
              <a:t>Volume) </a:t>
            </a:r>
            <a:r>
              <a:rPr lang="en-US" altLang="ko-KR" sz="1000" dirty="0" smtClean="0">
                <a:solidFill>
                  <a:srgbClr val="231F20"/>
                </a:solidFill>
              </a:rPr>
              <a:t>: </a:t>
            </a:r>
            <a:r>
              <a:rPr lang="en-US" altLang="ko-KR" sz="1000" dirty="0">
                <a:solidFill>
                  <a:srgbClr val="231F20"/>
                </a:solidFill>
              </a:rPr>
              <a:t>The remaining blood volume in the </a:t>
            </a:r>
            <a:r>
              <a:rPr lang="en-US" altLang="ko-KR" sz="1000" dirty="0" smtClean="0">
                <a:solidFill>
                  <a:srgbClr val="231F20"/>
                </a:solidFill>
              </a:rPr>
              <a:t>vessels after </a:t>
            </a:r>
            <a:r>
              <a:rPr lang="en-US" altLang="ko-KR" sz="1000" dirty="0">
                <a:solidFill>
                  <a:srgbClr val="231F20"/>
                </a:solidFill>
              </a:rPr>
              <a:t>systolic contraction on the heart. If the blood vessels are healthy, there </a:t>
            </a:r>
            <a:r>
              <a:rPr lang="en-US" altLang="ko-KR" sz="1000" dirty="0" smtClean="0">
                <a:solidFill>
                  <a:srgbClr val="231F20"/>
                </a:solidFill>
              </a:rPr>
              <a:t>is little </a:t>
            </a:r>
            <a:r>
              <a:rPr lang="en-US" altLang="ko-KR" sz="1000" dirty="0">
                <a:solidFill>
                  <a:srgbClr val="231F20"/>
                </a:solidFill>
              </a:rPr>
              <a:t>remaining blood volume. If the vascular state improves, the </a:t>
            </a:r>
            <a:r>
              <a:rPr lang="en-US" altLang="ko-KR" sz="1000" dirty="0" smtClean="0">
                <a:solidFill>
                  <a:srgbClr val="231F20"/>
                </a:solidFill>
              </a:rPr>
              <a:t>remaining blood </a:t>
            </a:r>
            <a:r>
              <a:rPr lang="en-US" altLang="ko-KR" sz="1000" dirty="0">
                <a:solidFill>
                  <a:srgbClr val="231F20"/>
                </a:solidFill>
              </a:rPr>
              <a:t>volume will decrease.</a:t>
            </a:r>
            <a:endParaRPr lang="ko-KR" altLang="en-US" sz="1000" dirty="0"/>
          </a:p>
        </p:txBody>
      </p:sp>
      <p:pic>
        <p:nvPicPr>
          <p:cNvPr id="8" name="Picture 10" descr="Apg back 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976323"/>
            <a:ext cx="3121558" cy="34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791097" y="186711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/>
              <a:t>Level2: </a:t>
            </a:r>
            <a:r>
              <a:rPr lang="en-US" altLang="ko-KR" sz="1000" dirty="0" smtClean="0"/>
              <a:t>Blood </a:t>
            </a:r>
            <a:r>
              <a:rPr lang="en-US" altLang="ko-KR" sz="1000" dirty="0"/>
              <a:t>circulation and </a:t>
            </a:r>
            <a:endParaRPr lang="en-US" altLang="ko-KR" sz="1000" dirty="0" smtClean="0"/>
          </a:p>
          <a:p>
            <a:r>
              <a:rPr lang="en-US" altLang="ko-KR" sz="1000" dirty="0" smtClean="0"/>
              <a:t>artery </a:t>
            </a:r>
            <a:r>
              <a:rPr lang="en-US" altLang="ko-KR" sz="1000" dirty="0"/>
              <a:t>state is good </a:t>
            </a:r>
            <a:r>
              <a:rPr lang="en-US" altLang="ko-KR" sz="1000" dirty="0" smtClean="0"/>
              <a:t>but a </a:t>
            </a:r>
            <a:r>
              <a:rPr lang="en-US" altLang="ko-KR" sz="1000" dirty="0"/>
              <a:t>slight </a:t>
            </a:r>
            <a:endParaRPr lang="en-US" altLang="ko-KR" sz="1000" dirty="0" smtClean="0"/>
          </a:p>
          <a:p>
            <a:r>
              <a:rPr lang="en-US" altLang="ko-KR" sz="1000" dirty="0" smtClean="0"/>
              <a:t>build </a:t>
            </a:r>
            <a:r>
              <a:rPr lang="en-US" altLang="ko-KR" sz="1000" dirty="0"/>
              <a:t>up is beginning to occur.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2791097" y="12692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rgbClr val="231F20"/>
                </a:solidFill>
                <a:latin typeface="+mn-ea"/>
              </a:rPr>
              <a:t>Level1: </a:t>
            </a:r>
            <a:r>
              <a:rPr lang="en-US" altLang="ko-KR" sz="1000" dirty="0" smtClean="0">
                <a:solidFill>
                  <a:srgbClr val="231F20"/>
                </a:solidFill>
                <a:latin typeface="+mn-ea"/>
              </a:rPr>
              <a:t>Blood </a:t>
            </a:r>
            <a:r>
              <a:rPr lang="en-US" altLang="ko-KR" sz="1000" dirty="0">
                <a:solidFill>
                  <a:srgbClr val="231F20"/>
                </a:solidFill>
                <a:latin typeface="+mn-ea"/>
              </a:rPr>
              <a:t>circulation and </a:t>
            </a:r>
            <a:endParaRPr lang="en-US" altLang="ko-KR" sz="1000" dirty="0" smtClean="0">
              <a:solidFill>
                <a:srgbClr val="231F20"/>
              </a:solidFill>
              <a:latin typeface="+mn-ea"/>
            </a:endParaRPr>
          </a:p>
          <a:p>
            <a:r>
              <a:rPr lang="en-US" altLang="ko-KR" sz="1000" dirty="0" smtClean="0">
                <a:solidFill>
                  <a:srgbClr val="231F20"/>
                </a:solidFill>
                <a:latin typeface="+mn-ea"/>
              </a:rPr>
              <a:t>artery state </a:t>
            </a:r>
            <a:r>
              <a:rPr lang="en-US" altLang="ko-KR" sz="1000" dirty="0">
                <a:solidFill>
                  <a:srgbClr val="231F20"/>
                </a:solidFill>
                <a:latin typeface="+mn-ea"/>
              </a:rPr>
              <a:t>is great!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1097" y="252791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rgbClr val="231F20"/>
                </a:solidFill>
              </a:rPr>
              <a:t>Level3~4: </a:t>
            </a:r>
            <a:r>
              <a:rPr lang="en-US" altLang="ko-KR" sz="1000" dirty="0" smtClean="0">
                <a:solidFill>
                  <a:srgbClr val="231F20"/>
                </a:solidFill>
              </a:rPr>
              <a:t>Blood circulation </a:t>
            </a:r>
          </a:p>
          <a:p>
            <a:r>
              <a:rPr lang="en-US" altLang="ko-KR" sz="1000" dirty="0" smtClean="0">
                <a:solidFill>
                  <a:srgbClr val="231F20"/>
                </a:solidFill>
              </a:rPr>
              <a:t>and artery state is becoming </a:t>
            </a:r>
          </a:p>
          <a:p>
            <a:r>
              <a:rPr lang="en-US" altLang="ko-KR" sz="1000" dirty="0" smtClean="0">
                <a:solidFill>
                  <a:srgbClr val="231F20"/>
                </a:solidFill>
              </a:rPr>
              <a:t>poor and build up is starting.</a:t>
            </a:r>
            <a:endParaRPr lang="ko-KR" altLang="en-US" sz="1000" dirty="0"/>
          </a:p>
        </p:txBody>
      </p:sp>
      <p:sp>
        <p:nvSpPr>
          <p:cNvPr id="11" name="직사각형 10"/>
          <p:cNvSpPr/>
          <p:nvPr/>
        </p:nvSpPr>
        <p:spPr>
          <a:xfrm>
            <a:off x="2791097" y="321187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rgbClr val="231F20"/>
                </a:solidFill>
              </a:rPr>
              <a:t>Level5: </a:t>
            </a:r>
            <a:r>
              <a:rPr lang="en-US" altLang="ko-KR" sz="1000" dirty="0" smtClean="0">
                <a:solidFill>
                  <a:srgbClr val="231F20"/>
                </a:solidFill>
              </a:rPr>
              <a:t>Blood </a:t>
            </a:r>
            <a:r>
              <a:rPr lang="en-US" altLang="ko-KR" sz="1000" dirty="0">
                <a:solidFill>
                  <a:srgbClr val="231F20"/>
                </a:solidFill>
              </a:rPr>
              <a:t>circulation and </a:t>
            </a:r>
            <a:endParaRPr lang="en-US" altLang="ko-KR" sz="1000" dirty="0" smtClean="0">
              <a:solidFill>
                <a:srgbClr val="231F20"/>
              </a:solidFill>
            </a:endParaRPr>
          </a:p>
          <a:p>
            <a:r>
              <a:rPr lang="en-US" altLang="ko-KR" sz="1000" dirty="0" smtClean="0">
                <a:solidFill>
                  <a:srgbClr val="231F20"/>
                </a:solidFill>
              </a:rPr>
              <a:t>artery </a:t>
            </a:r>
            <a:r>
              <a:rPr lang="en-US" altLang="ko-KR" sz="1000" dirty="0">
                <a:solidFill>
                  <a:srgbClr val="231F20"/>
                </a:solidFill>
              </a:rPr>
              <a:t>state is </a:t>
            </a:r>
            <a:r>
              <a:rPr lang="en-US" altLang="ko-KR" sz="1000" dirty="0" smtClean="0">
                <a:solidFill>
                  <a:srgbClr val="231F20"/>
                </a:solidFill>
              </a:rPr>
              <a:t>bad and </a:t>
            </a:r>
            <a:r>
              <a:rPr lang="en-US" altLang="ko-KR" sz="1000" dirty="0">
                <a:solidFill>
                  <a:srgbClr val="231F20"/>
                </a:solidFill>
              </a:rPr>
              <a:t>build up </a:t>
            </a:r>
            <a:endParaRPr lang="en-US" altLang="ko-KR" sz="1000" dirty="0" smtClean="0">
              <a:solidFill>
                <a:srgbClr val="231F20"/>
              </a:solidFill>
            </a:endParaRPr>
          </a:p>
          <a:p>
            <a:r>
              <a:rPr lang="en-US" altLang="ko-KR" sz="1000" dirty="0" smtClean="0">
                <a:solidFill>
                  <a:srgbClr val="231F20"/>
                </a:solidFill>
              </a:rPr>
              <a:t>is </a:t>
            </a:r>
            <a:r>
              <a:rPr lang="en-US" altLang="ko-KR" sz="1000" dirty="0">
                <a:solidFill>
                  <a:srgbClr val="231F20"/>
                </a:solidFill>
              </a:rPr>
              <a:t>increasing.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2791097" y="387089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rgbClr val="231F20"/>
                </a:solidFill>
              </a:rPr>
              <a:t>Level6~7: </a:t>
            </a:r>
            <a:r>
              <a:rPr lang="en-US" altLang="ko-KR" sz="1000" dirty="0" smtClean="0">
                <a:solidFill>
                  <a:srgbClr val="231F20"/>
                </a:solidFill>
              </a:rPr>
              <a:t>Blood </a:t>
            </a:r>
            <a:r>
              <a:rPr lang="en-US" altLang="ko-KR" sz="1000" dirty="0">
                <a:solidFill>
                  <a:srgbClr val="231F20"/>
                </a:solidFill>
              </a:rPr>
              <a:t>circulation and </a:t>
            </a:r>
            <a:endParaRPr lang="en-US" altLang="ko-KR" sz="1000" dirty="0" smtClean="0">
              <a:solidFill>
                <a:srgbClr val="231F20"/>
              </a:solidFill>
            </a:endParaRPr>
          </a:p>
          <a:p>
            <a:r>
              <a:rPr lang="en-US" altLang="ko-KR" sz="1000" dirty="0" smtClean="0">
                <a:solidFill>
                  <a:srgbClr val="231F20"/>
                </a:solidFill>
              </a:rPr>
              <a:t>artery </a:t>
            </a:r>
            <a:r>
              <a:rPr lang="en-US" altLang="ko-KR" sz="1000" dirty="0">
                <a:solidFill>
                  <a:srgbClr val="231F20"/>
                </a:solidFill>
              </a:rPr>
              <a:t>state is very bad and</a:t>
            </a:r>
          </a:p>
          <a:p>
            <a:r>
              <a:rPr lang="en-US" altLang="ko-KR" sz="1000" dirty="0">
                <a:solidFill>
                  <a:srgbClr val="231F20"/>
                </a:solidFill>
              </a:rPr>
              <a:t>build up is becoming serious.</a:t>
            </a:r>
            <a:endParaRPr lang="ko-KR" altLang="en-US" sz="10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96657" y="3480163"/>
            <a:ext cx="3951252" cy="10450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87086" y="891897"/>
            <a:ext cx="4667794" cy="36713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2164727">
            <a:off x="4722076" y="3136974"/>
            <a:ext cx="349161" cy="497892"/>
          </a:xfrm>
          <a:prstGeom prst="rightArrow">
            <a:avLst/>
          </a:prstGeom>
          <a:solidFill>
            <a:srgbClr val="F43A3A"/>
          </a:solidFill>
          <a:ln>
            <a:solidFill>
              <a:srgbClr val="C0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8724" y="4712457"/>
            <a:ext cx="4618470" cy="2010559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840026" y="4578960"/>
            <a:ext cx="4068843" cy="1133863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18955427">
            <a:off x="4618069" y="5510136"/>
            <a:ext cx="331183" cy="37387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5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687</Words>
  <Application>Microsoft Office PowerPoint</Application>
  <PresentationFormat>화면 슬라이드 쇼(4:3)</PresentationFormat>
  <Paragraphs>72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맑은 고딕</vt:lpstr>
      <vt:lpstr>바탕</vt:lpstr>
      <vt:lpstr>휴먼엑스포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메디코아</cp:lastModifiedBy>
  <cp:revision>156</cp:revision>
  <dcterms:created xsi:type="dcterms:W3CDTF">2015-06-13T03:36:33Z</dcterms:created>
  <dcterms:modified xsi:type="dcterms:W3CDTF">2016-07-21T07:45:46Z</dcterms:modified>
</cp:coreProperties>
</file>